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278" r:id="rId5"/>
    <p:sldId id="279" r:id="rId6"/>
    <p:sldId id="280" r:id="rId7"/>
    <p:sldId id="314" r:id="rId8"/>
    <p:sldId id="283" r:id="rId9"/>
    <p:sldId id="288" r:id="rId10"/>
    <p:sldId id="290" r:id="rId11"/>
    <p:sldId id="291" r:id="rId12"/>
    <p:sldId id="292" r:id="rId13"/>
    <p:sldId id="293" r:id="rId14"/>
    <p:sldId id="287" r:id="rId15"/>
    <p:sldId id="296" r:id="rId16"/>
    <p:sldId id="297" r:id="rId17"/>
    <p:sldId id="299" r:id="rId18"/>
    <p:sldId id="300" r:id="rId19"/>
    <p:sldId id="301" r:id="rId20"/>
    <p:sldId id="302" r:id="rId21"/>
    <p:sldId id="305" r:id="rId22"/>
    <p:sldId id="320" r:id="rId23"/>
    <p:sldId id="321" r:id="rId24"/>
    <p:sldId id="322" r:id="rId25"/>
    <p:sldId id="323" r:id="rId26"/>
    <p:sldId id="324" r:id="rId27"/>
    <p:sldId id="325" r:id="rId28"/>
    <p:sldId id="326" r:id="rId29"/>
    <p:sldId id="327" r:id="rId30"/>
    <p:sldId id="328" r:id="rId31"/>
    <p:sldId id="329" r:id="rId32"/>
    <p:sldId id="330" r:id="rId33"/>
    <p:sldId id="311" r:id="rId34"/>
    <p:sldId id="331" r:id="rId35"/>
    <p:sldId id="332" r:id="rId36"/>
    <p:sldId id="318" r:id="rId37"/>
    <p:sldId id="319" r:id="rId38"/>
    <p:sldId id="31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21CBE7-0838-49EF-81AD-EFAF0BBAF910}" v="24" dt="2022-08-25T19:31:14.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27-Apr-23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27-Apr-23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27-Apr-23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27-Apr-23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27-Apr-23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27-Apr-23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27-Apr-23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27-Apr-23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27-Apr-23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27-Apr-23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27-Apr-23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27-Apr-23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27-Apr-23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27-Apr-23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27-Apr-23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27-Apr-23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27-Apr-23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1095076"/>
          </a:xfrm>
        </p:spPr>
        <p:txBody>
          <a:bodyPr>
            <a:normAutofit/>
          </a:bodyPr>
          <a:lstStyle/>
          <a:p>
            <a:pPr algn="l"/>
            <a:r>
              <a:rPr lang="en-GB" sz="4000" dirty="0"/>
              <a:t>G</a:t>
            </a:r>
            <a:r>
              <a:rPr lang="en-US" sz="4000" dirty="0" err="1"/>
              <a:t>ood</a:t>
            </a:r>
            <a:r>
              <a:rPr lang="en-US" sz="4000" dirty="0"/>
              <a:t> Morning! </a:t>
            </a:r>
          </a:p>
        </p:txBody>
      </p:sp>
      <p:sp>
        <p:nvSpPr>
          <p:cNvPr id="7" name="Title 1">
            <a:extLst>
              <a:ext uri="{FF2B5EF4-FFF2-40B4-BE49-F238E27FC236}">
                <a16:creationId xmlns:a16="http://schemas.microsoft.com/office/drawing/2014/main" id="{C2471580-5533-7EBA-0A78-B0E0FE3D2887}"/>
              </a:ext>
            </a:extLst>
          </p:cNvPr>
          <p:cNvSpPr txBox="1">
            <a:spLocks/>
          </p:cNvSpPr>
          <p:nvPr/>
        </p:nvSpPr>
        <p:spPr>
          <a:xfrm>
            <a:off x="994275" y="1508424"/>
            <a:ext cx="4194432" cy="1425276"/>
          </a:xfrm>
          <a:prstGeom prst="rect">
            <a:avLst/>
          </a:prstGeom>
          <a:effectLst>
            <a:outerShdw blurRad="25400" dir="17880000">
              <a:srgbClr val="000000">
                <a:alpha val="46000"/>
              </a:srgbClr>
            </a:outerShdw>
          </a:effectLst>
        </p:spPr>
        <p:txBody>
          <a:bodyPr vert="horz" lIns="91440" tIns="45720" rIns="91440" bIns="45720" rtlCol="0" anchor="b">
            <a:normAutofit fontScale="92500"/>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dirty="0">
                <a:solidFill>
                  <a:schemeClr val="bg1"/>
                </a:solidFill>
              </a:rPr>
              <a:t>Student Performance Monitoring System</a:t>
            </a:r>
          </a:p>
        </p:txBody>
      </p:sp>
      <p:sp>
        <p:nvSpPr>
          <p:cNvPr id="8" name="Title 1">
            <a:extLst>
              <a:ext uri="{FF2B5EF4-FFF2-40B4-BE49-F238E27FC236}">
                <a16:creationId xmlns:a16="http://schemas.microsoft.com/office/drawing/2014/main" id="{8B596767-93DC-66B2-2011-EB59DFA239CE}"/>
              </a:ext>
            </a:extLst>
          </p:cNvPr>
          <p:cNvSpPr txBox="1">
            <a:spLocks/>
          </p:cNvSpPr>
          <p:nvPr/>
        </p:nvSpPr>
        <p:spPr>
          <a:xfrm>
            <a:off x="994275" y="5095702"/>
            <a:ext cx="4194432" cy="1200937"/>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4000" dirty="0">
                <a:solidFill>
                  <a:schemeClr val="bg1"/>
                </a:solidFill>
              </a:rPr>
              <a:t>Group 27</a:t>
            </a:r>
          </a:p>
          <a:p>
            <a:pPr algn="l"/>
            <a:r>
              <a:rPr lang="en-GB" sz="4000" dirty="0">
                <a:solidFill>
                  <a:schemeClr val="bg1"/>
                </a:solidFill>
              </a:rPr>
              <a:t>Team Data Armour</a:t>
            </a:r>
            <a:endParaRPr lang="en-US" sz="4000" dirty="0">
              <a:solidFill>
                <a:schemeClr val="bg1"/>
              </a:solidFill>
            </a:endParaRP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3EC91-2F6A-9141-733C-55E81DE43DDA}"/>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Six Elements Analysis</a:t>
            </a:r>
            <a:br>
              <a:rPr lang="en-US" sz="4200" dirty="0"/>
            </a:br>
            <a:r>
              <a:rPr lang="en-US" sz="4200" dirty="0"/>
              <a:t>(continued)</a:t>
            </a:r>
          </a:p>
        </p:txBody>
      </p:sp>
      <p:sp>
        <p:nvSpPr>
          <p:cNvPr id="33" name="Rectangle 3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https://cdn.discordapp.com/attachments/1085970769542139973/1100846953287397446/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125" y="183500"/>
            <a:ext cx="4569886" cy="655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642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Entity Relationship Diagram</a:t>
            </a:r>
            <a:br>
              <a:rPr lang="en-US" sz="4200" dirty="0"/>
            </a:br>
            <a:endParaRPr lang="en-US" sz="4200" dirty="0"/>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a:stretch/>
        </p:blipFill>
        <p:spPr>
          <a:xfrm>
            <a:off x="5601802" y="111169"/>
            <a:ext cx="5644066" cy="6635662"/>
          </a:xfrm>
        </p:spPr>
      </p:pic>
    </p:spTree>
    <p:extLst>
      <p:ext uri="{BB962C8B-B14F-4D97-AF65-F5344CB8AC3E}">
        <p14:creationId xmlns:p14="http://schemas.microsoft.com/office/powerpoint/2010/main" val="134885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753725" y="2811857"/>
            <a:ext cx="3382832" cy="1234285"/>
          </a:xfrm>
        </p:spPr>
        <p:txBody>
          <a:bodyPr vert="horz" lIns="91440" tIns="45720" rIns="91440" bIns="45720" rtlCol="0" anchor="b">
            <a:normAutofit fontScale="90000"/>
          </a:bodyPr>
          <a:lstStyle/>
          <a:p>
            <a:pPr algn="l"/>
            <a:r>
              <a:rPr lang="en-US" sz="4200" dirty="0"/>
              <a:t>Relational Schema</a:t>
            </a:r>
          </a:p>
        </p:txBody>
      </p:sp>
      <p:sp>
        <p:nvSpPr>
          <p:cNvPr id="33" name="Rectangle 32">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a:stretch/>
        </p:blipFill>
        <p:spPr>
          <a:xfrm>
            <a:off x="5106414" y="149628"/>
            <a:ext cx="5385835" cy="6591225"/>
          </a:xfrm>
        </p:spPr>
      </p:pic>
    </p:spTree>
    <p:extLst>
      <p:ext uri="{BB962C8B-B14F-4D97-AF65-F5344CB8AC3E}">
        <p14:creationId xmlns:p14="http://schemas.microsoft.com/office/powerpoint/2010/main" val="242113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720474" y="2794960"/>
            <a:ext cx="3382832" cy="627456"/>
          </a:xfrm>
        </p:spPr>
        <p:txBody>
          <a:bodyPr vert="horz" lIns="91440" tIns="45720" rIns="91440" bIns="45720" rtlCol="0" anchor="b">
            <a:normAutofit fontScale="90000"/>
          </a:bodyPr>
          <a:lstStyle/>
          <a:p>
            <a:pPr algn="l"/>
            <a:r>
              <a:rPr lang="en-US" sz="4200" dirty="0"/>
              <a:t>Normalization</a:t>
            </a:r>
          </a:p>
        </p:txBody>
      </p:sp>
      <p:sp>
        <p:nvSpPr>
          <p:cNvPr id="40" name="Rectangle 3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20740" y="430750"/>
            <a:ext cx="6637486" cy="5983332"/>
          </a:xfrm>
        </p:spPr>
      </p:pic>
    </p:spTree>
    <p:extLst>
      <p:ext uri="{BB962C8B-B14F-4D97-AF65-F5344CB8AC3E}">
        <p14:creationId xmlns:p14="http://schemas.microsoft.com/office/powerpoint/2010/main" val="3389119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Normalization</a:t>
            </a:r>
            <a:br>
              <a:rPr lang="en-US" sz="4200" dirty="0"/>
            </a:br>
            <a:r>
              <a:rPr lang="en-US" sz="2400" dirty="0"/>
              <a:t>(continued)</a:t>
            </a:r>
            <a:endParaRPr lang="en-US" sz="4200" dirty="0"/>
          </a:p>
        </p:txBody>
      </p:sp>
      <p:sp>
        <p:nvSpPr>
          <p:cNvPr id="54" name="Rectangle 5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79460" y="195398"/>
            <a:ext cx="5310460" cy="6351080"/>
          </a:xfrm>
        </p:spPr>
      </p:pic>
    </p:spTree>
    <p:extLst>
      <p:ext uri="{BB962C8B-B14F-4D97-AF65-F5344CB8AC3E}">
        <p14:creationId xmlns:p14="http://schemas.microsoft.com/office/powerpoint/2010/main" val="211822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Data Dictionary</a:t>
            </a:r>
          </a:p>
        </p:txBody>
      </p:sp>
      <p:sp>
        <p:nvSpPr>
          <p:cNvPr id="61" name="Rectangle 6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90033" y="273774"/>
            <a:ext cx="7222768" cy="5695952"/>
          </a:xfrm>
        </p:spPr>
      </p:pic>
    </p:spTree>
    <p:extLst>
      <p:ext uri="{BB962C8B-B14F-4D97-AF65-F5344CB8AC3E}">
        <p14:creationId xmlns:p14="http://schemas.microsoft.com/office/powerpoint/2010/main" val="642386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Data Dictionary</a:t>
            </a:r>
            <a:br>
              <a:rPr lang="en-US" sz="4200" dirty="0"/>
            </a:br>
            <a:r>
              <a:rPr lang="en-US" sz="2400" dirty="0"/>
              <a:t>(continued)</a:t>
            </a:r>
            <a:endParaRPr lang="en-US" sz="4200" dirty="0"/>
          </a:p>
        </p:txBody>
      </p:sp>
      <p:sp>
        <p:nvSpPr>
          <p:cNvPr id="68" name="Rectangle 6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7702" y="536193"/>
            <a:ext cx="6447186" cy="5028584"/>
          </a:xfrm>
        </p:spPr>
      </p:pic>
    </p:spTree>
    <p:extLst>
      <p:ext uri="{BB962C8B-B14F-4D97-AF65-F5344CB8AC3E}">
        <p14:creationId xmlns:p14="http://schemas.microsoft.com/office/powerpoint/2010/main" val="1521649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Data Dictionary</a:t>
            </a:r>
            <a:br>
              <a:rPr lang="en-US" sz="4200" dirty="0"/>
            </a:br>
            <a:r>
              <a:rPr lang="en-US" sz="2400" dirty="0"/>
              <a:t>(continued)</a:t>
            </a:r>
            <a:endParaRPr lang="en-US" sz="4200" dirty="0"/>
          </a:p>
        </p:txBody>
      </p:sp>
      <p:sp>
        <p:nvSpPr>
          <p:cNvPr id="75" name="Rectangle 74">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5671" y="343444"/>
            <a:ext cx="6950096" cy="5378088"/>
          </a:xfrm>
        </p:spPr>
      </p:pic>
    </p:spTree>
    <p:extLst>
      <p:ext uri="{BB962C8B-B14F-4D97-AF65-F5344CB8AC3E}">
        <p14:creationId xmlns:p14="http://schemas.microsoft.com/office/powerpoint/2010/main" val="21664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795232"/>
            <a:ext cx="3586990" cy="1267536"/>
          </a:xfrm>
        </p:spPr>
        <p:txBody>
          <a:bodyPr vert="horz" lIns="91440" tIns="45720" rIns="91440" bIns="45720" rtlCol="0" anchor="b">
            <a:normAutofit/>
          </a:bodyPr>
          <a:lstStyle/>
          <a:p>
            <a:pPr algn="l"/>
            <a:r>
              <a:rPr lang="en-US" sz="4200" dirty="0"/>
              <a:t>Physical System Design (Login)</a:t>
            </a:r>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164DD6-9159-BC22-A694-16C2100FFB37}"/>
              </a:ext>
            </a:extLst>
          </p:cNvPr>
          <p:cNvPicPr>
            <a:picLocks noChangeAspect="1"/>
          </p:cNvPicPr>
          <p:nvPr/>
        </p:nvPicPr>
        <p:blipFill>
          <a:blip r:embed="rId3"/>
          <a:stretch>
            <a:fillRect/>
          </a:stretch>
        </p:blipFill>
        <p:spPr>
          <a:xfrm>
            <a:off x="5217949" y="399011"/>
            <a:ext cx="6617180" cy="3333404"/>
          </a:xfrm>
          <a:prstGeom prst="rect">
            <a:avLst/>
          </a:prstGeom>
        </p:spPr>
      </p:pic>
      <p:pic>
        <p:nvPicPr>
          <p:cNvPr id="7" name="Picture 6" descr="Text&#10;&#10;Description automatically generated">
            <a:extLst>
              <a:ext uri="{FF2B5EF4-FFF2-40B4-BE49-F238E27FC236}">
                <a16:creationId xmlns:a16="http://schemas.microsoft.com/office/drawing/2014/main" id="{54436385-C47E-5A8C-7229-AEB7D51A7539}"/>
              </a:ext>
            </a:extLst>
          </p:cNvPr>
          <p:cNvPicPr>
            <a:picLocks noChangeAspect="1"/>
          </p:cNvPicPr>
          <p:nvPr/>
        </p:nvPicPr>
        <p:blipFill>
          <a:blip r:embed="rId4"/>
          <a:stretch>
            <a:fillRect/>
          </a:stretch>
        </p:blipFill>
        <p:spPr>
          <a:xfrm>
            <a:off x="5178696" y="3847772"/>
            <a:ext cx="6695686" cy="2611217"/>
          </a:xfrm>
          <a:prstGeom prst="rect">
            <a:avLst/>
          </a:prstGeom>
        </p:spPr>
      </p:pic>
    </p:spTree>
    <p:extLst>
      <p:ext uri="{BB962C8B-B14F-4D97-AF65-F5344CB8AC3E}">
        <p14:creationId xmlns:p14="http://schemas.microsoft.com/office/powerpoint/2010/main" val="2961901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635135"/>
            <a:ext cx="3586990" cy="1427633"/>
          </a:xfrm>
        </p:spPr>
        <p:txBody>
          <a:bodyPr vert="horz" lIns="91440" tIns="45720" rIns="91440" bIns="45720" rtlCol="0" anchor="b">
            <a:normAutofit fontScale="90000"/>
          </a:bodyPr>
          <a:lstStyle/>
          <a:p>
            <a:pPr algn="l"/>
            <a:r>
              <a:rPr lang="en-US" sz="4200" dirty="0"/>
              <a:t>Physical System Design </a:t>
            </a:r>
            <a:br>
              <a:rPr lang="en-US" sz="4200" dirty="0"/>
            </a:br>
            <a:r>
              <a:rPr lang="en-US" sz="2700" dirty="0"/>
              <a:t>(Student dashboard)</a:t>
            </a:r>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1C275A9-0398-D290-DBD1-44AE8231693A}"/>
              </a:ext>
            </a:extLst>
          </p:cNvPr>
          <p:cNvPicPr>
            <a:picLocks noChangeAspect="1"/>
          </p:cNvPicPr>
          <p:nvPr/>
        </p:nvPicPr>
        <p:blipFill>
          <a:blip r:embed="rId3"/>
          <a:stretch>
            <a:fillRect/>
          </a:stretch>
        </p:blipFill>
        <p:spPr>
          <a:xfrm>
            <a:off x="5573627" y="284587"/>
            <a:ext cx="5812448" cy="2881746"/>
          </a:xfrm>
          <a:prstGeom prst="rect">
            <a:avLst/>
          </a:prstGeom>
        </p:spPr>
      </p:pic>
      <p:pic>
        <p:nvPicPr>
          <p:cNvPr id="4" name="Picture 3" descr="Text&#10;&#10;Description automatically generated">
            <a:extLst>
              <a:ext uri="{FF2B5EF4-FFF2-40B4-BE49-F238E27FC236}">
                <a16:creationId xmlns:a16="http://schemas.microsoft.com/office/drawing/2014/main" id="{72E3B69E-07CF-8AD8-1F98-CC29C8A2EEFE}"/>
              </a:ext>
            </a:extLst>
          </p:cNvPr>
          <p:cNvPicPr>
            <a:picLocks noChangeAspect="1"/>
          </p:cNvPicPr>
          <p:nvPr/>
        </p:nvPicPr>
        <p:blipFill>
          <a:blip r:embed="rId4"/>
          <a:stretch>
            <a:fillRect/>
          </a:stretch>
        </p:blipFill>
        <p:spPr>
          <a:xfrm>
            <a:off x="5573627" y="3222484"/>
            <a:ext cx="5812448" cy="3442402"/>
          </a:xfrm>
          <a:prstGeom prst="rect">
            <a:avLst/>
          </a:prstGeom>
        </p:spPr>
      </p:pic>
    </p:spTree>
    <p:extLst>
      <p:ext uri="{BB962C8B-B14F-4D97-AF65-F5344CB8AC3E}">
        <p14:creationId xmlns:p14="http://schemas.microsoft.com/office/powerpoint/2010/main" val="274877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Team Members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578758" y="1732449"/>
            <a:ext cx="5291507" cy="4515951"/>
          </a:xfrm>
        </p:spPr>
        <p:txBody>
          <a:bodyPr anchor="t">
            <a:normAutofit/>
          </a:bodyPr>
          <a:lstStyle/>
          <a:p>
            <a:r>
              <a:rPr lang="en-US" sz="2400" dirty="0"/>
              <a:t>Md. </a:t>
            </a:r>
            <a:r>
              <a:rPr lang="en-US" sz="2400" dirty="0" err="1"/>
              <a:t>Tuhin</a:t>
            </a:r>
            <a:r>
              <a:rPr lang="en-US" sz="2400" dirty="0"/>
              <a:t> Al </a:t>
            </a:r>
            <a:r>
              <a:rPr lang="en-US" sz="2400" dirty="0" err="1"/>
              <a:t>Jobayer</a:t>
            </a:r>
            <a:r>
              <a:rPr lang="en-US" sz="2400" dirty="0"/>
              <a:t> 1831124</a:t>
            </a:r>
          </a:p>
          <a:p>
            <a:r>
              <a:rPr lang="en-US" sz="2400" dirty="0" err="1"/>
              <a:t>Farsheed</a:t>
            </a:r>
            <a:r>
              <a:rPr lang="en-US" sz="2400" dirty="0"/>
              <a:t> Rahman 1830360</a:t>
            </a:r>
          </a:p>
          <a:p>
            <a:r>
              <a:rPr lang="en-US" sz="2400" dirty="0"/>
              <a:t>S.M </a:t>
            </a:r>
            <a:r>
              <a:rPr lang="en-US" sz="2400" dirty="0" err="1"/>
              <a:t>Arif</a:t>
            </a:r>
            <a:r>
              <a:rPr lang="en-US" sz="2400" dirty="0"/>
              <a:t> Mahmud 1830398</a:t>
            </a:r>
          </a:p>
          <a:p>
            <a:r>
              <a:rPr lang="en-US" sz="2400" dirty="0" err="1"/>
              <a:t>Safayet</a:t>
            </a:r>
            <a:r>
              <a:rPr lang="en-US" sz="2400" dirty="0"/>
              <a:t> Khan 1820080</a:t>
            </a:r>
          </a:p>
          <a:p>
            <a:r>
              <a:rPr lang="en-US" sz="2400" dirty="0"/>
              <a:t>Sheikh </a:t>
            </a:r>
            <a:r>
              <a:rPr lang="en-US" sz="2400" dirty="0" err="1"/>
              <a:t>Raiyan</a:t>
            </a:r>
            <a:r>
              <a:rPr lang="en-US" sz="2400" dirty="0"/>
              <a:t> Hossain </a:t>
            </a:r>
            <a:r>
              <a:rPr lang="en-US" dirty="0">
                <a:effectLst/>
              </a:rPr>
              <a:t>2021937</a:t>
            </a:r>
          </a:p>
          <a:p>
            <a:r>
              <a:rPr lang="en-US" dirty="0" err="1">
                <a:effectLst/>
              </a:rPr>
              <a:t>Md</a:t>
            </a:r>
            <a:r>
              <a:rPr lang="en-US" dirty="0">
                <a:effectLst/>
              </a:rPr>
              <a:t> </a:t>
            </a:r>
            <a:r>
              <a:rPr lang="en-US" dirty="0" err="1">
                <a:effectLst/>
              </a:rPr>
              <a:t>Samiur</a:t>
            </a:r>
            <a:r>
              <a:rPr lang="en-US" dirty="0">
                <a:effectLst/>
              </a:rPr>
              <a:t> Rahman 1930661</a:t>
            </a:r>
          </a:p>
          <a:p>
            <a:endParaRPr lang="en-US" sz="2400" dirty="0"/>
          </a:p>
          <a:p>
            <a:endParaRPr lang="en-US" sz="2400" dirty="0"/>
          </a:p>
        </p:txBody>
      </p:sp>
      <p:sp>
        <p:nvSpPr>
          <p:cNvPr id="4" name="Title 1">
            <a:extLst>
              <a:ext uri="{FF2B5EF4-FFF2-40B4-BE49-F238E27FC236}">
                <a16:creationId xmlns:a16="http://schemas.microsoft.com/office/drawing/2014/main" id="{5F29D586-3F04-1474-8908-7EF73109ED4A}"/>
              </a:ext>
            </a:extLst>
          </p:cNvPr>
          <p:cNvSpPr txBox="1">
            <a:spLocks/>
          </p:cNvSpPr>
          <p:nvPr/>
        </p:nvSpPr>
        <p:spPr>
          <a:xfrm>
            <a:off x="942162" y="5047463"/>
            <a:ext cx="4194432" cy="1200937"/>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4000" dirty="0">
                <a:solidFill>
                  <a:schemeClr val="bg1"/>
                </a:solidFill>
              </a:rPr>
              <a:t>Group 27</a:t>
            </a:r>
          </a:p>
          <a:p>
            <a:pPr algn="l"/>
            <a:r>
              <a:rPr lang="en-GB" sz="4000" dirty="0">
                <a:solidFill>
                  <a:schemeClr val="bg1"/>
                </a:solidFill>
              </a:rPr>
              <a:t>Team Data Armour</a:t>
            </a:r>
            <a:endParaRPr lang="en-US" sz="4000" dirty="0">
              <a:solidFill>
                <a:schemeClr val="bg1"/>
              </a:solidFill>
            </a:endParaRP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fontScale="90000"/>
          </a:bodyPr>
          <a:lstStyle/>
          <a:p>
            <a:pPr algn="l"/>
            <a:r>
              <a:rPr lang="en-US" sz="4200" dirty="0"/>
              <a:t>Physical System Design </a:t>
            </a:r>
            <a:br>
              <a:rPr lang="en-US" sz="4200" dirty="0"/>
            </a:br>
            <a:r>
              <a:rPr lang="en-US" sz="2700" dirty="0"/>
              <a:t>(Student dashboard)</a:t>
            </a:r>
            <a:br>
              <a:rPr lang="en-US" sz="2700" dirty="0"/>
            </a:br>
            <a:r>
              <a:rPr lang="en-US" sz="2700" dirty="0"/>
              <a:t>Continued</a:t>
            </a:r>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318D7E88-1D5D-A3E3-A284-304B14664A2D}"/>
              </a:ext>
            </a:extLst>
          </p:cNvPr>
          <p:cNvPicPr>
            <a:picLocks noChangeAspect="1"/>
          </p:cNvPicPr>
          <p:nvPr/>
        </p:nvPicPr>
        <p:blipFill>
          <a:blip r:embed="rId3"/>
          <a:stretch>
            <a:fillRect/>
          </a:stretch>
        </p:blipFill>
        <p:spPr>
          <a:xfrm>
            <a:off x="5096780" y="1699492"/>
            <a:ext cx="6786783" cy="2964872"/>
          </a:xfrm>
          <a:prstGeom prst="rect">
            <a:avLst/>
          </a:prstGeom>
        </p:spPr>
      </p:pic>
    </p:spTree>
    <p:extLst>
      <p:ext uri="{BB962C8B-B14F-4D97-AF65-F5344CB8AC3E}">
        <p14:creationId xmlns:p14="http://schemas.microsoft.com/office/powerpoint/2010/main" val="3711339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a:bodyPr>
          <a:lstStyle/>
          <a:p>
            <a:pPr algn="l"/>
            <a:r>
              <a:rPr lang="en-US" sz="4200" dirty="0"/>
              <a:t>Physical System Design </a:t>
            </a:r>
            <a:br>
              <a:rPr lang="en-US" sz="4200" dirty="0"/>
            </a:br>
            <a:r>
              <a:rPr lang="en-US" sz="2700" dirty="0"/>
              <a:t>(Faculty dashboard)</a:t>
            </a:r>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radar chart&#10;&#10;Description automatically generated">
            <a:extLst>
              <a:ext uri="{FF2B5EF4-FFF2-40B4-BE49-F238E27FC236}">
                <a16:creationId xmlns:a16="http://schemas.microsoft.com/office/drawing/2014/main" id="{CE26A211-D1EB-6151-2185-E9E2FFBA2016}"/>
              </a:ext>
            </a:extLst>
          </p:cNvPr>
          <p:cNvPicPr>
            <a:picLocks noChangeAspect="1"/>
          </p:cNvPicPr>
          <p:nvPr/>
        </p:nvPicPr>
        <p:blipFill>
          <a:blip r:embed="rId3"/>
          <a:stretch>
            <a:fillRect/>
          </a:stretch>
        </p:blipFill>
        <p:spPr>
          <a:xfrm>
            <a:off x="5022004" y="140566"/>
            <a:ext cx="6803662" cy="3377103"/>
          </a:xfrm>
          <a:prstGeom prst="rect">
            <a:avLst/>
          </a:prstGeom>
        </p:spPr>
      </p:pic>
      <p:pic>
        <p:nvPicPr>
          <p:cNvPr id="4" name="Picture 3" descr="Text&#10;&#10;Description automatically generated">
            <a:extLst>
              <a:ext uri="{FF2B5EF4-FFF2-40B4-BE49-F238E27FC236}">
                <a16:creationId xmlns:a16="http://schemas.microsoft.com/office/drawing/2014/main" id="{AFB9DAFF-091D-1540-B228-218FE10F4956}"/>
              </a:ext>
            </a:extLst>
          </p:cNvPr>
          <p:cNvPicPr>
            <a:picLocks noChangeAspect="1"/>
          </p:cNvPicPr>
          <p:nvPr/>
        </p:nvPicPr>
        <p:blipFill>
          <a:blip r:embed="rId4"/>
          <a:stretch>
            <a:fillRect/>
          </a:stretch>
        </p:blipFill>
        <p:spPr>
          <a:xfrm>
            <a:off x="5022004" y="3620649"/>
            <a:ext cx="6803662" cy="3096785"/>
          </a:xfrm>
          <a:prstGeom prst="rect">
            <a:avLst/>
          </a:prstGeom>
        </p:spPr>
      </p:pic>
    </p:spTree>
    <p:extLst>
      <p:ext uri="{BB962C8B-B14F-4D97-AF65-F5344CB8AC3E}">
        <p14:creationId xmlns:p14="http://schemas.microsoft.com/office/powerpoint/2010/main" val="2650024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fontScale="90000"/>
          </a:bodyPr>
          <a:lstStyle/>
          <a:p>
            <a:pPr algn="l"/>
            <a:r>
              <a:rPr lang="en-US" sz="4200" dirty="0"/>
              <a:t>Physical System Design </a:t>
            </a:r>
            <a:br>
              <a:rPr lang="en-US" sz="4200" dirty="0"/>
            </a:br>
            <a:r>
              <a:rPr lang="en-US" sz="2700" dirty="0"/>
              <a:t>(Faculty dashboard)</a:t>
            </a:r>
            <a:br>
              <a:rPr lang="en-US" sz="2700" dirty="0"/>
            </a:br>
            <a:r>
              <a:rPr lang="en-US" sz="2700" dirty="0"/>
              <a:t>Continued</a:t>
            </a:r>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9462464F-8539-BDE8-59B1-C776D9B514F0}"/>
              </a:ext>
            </a:extLst>
          </p:cNvPr>
          <p:cNvPicPr>
            <a:picLocks noChangeAspect="1"/>
          </p:cNvPicPr>
          <p:nvPr/>
        </p:nvPicPr>
        <p:blipFill>
          <a:blip r:embed="rId3"/>
          <a:stretch>
            <a:fillRect/>
          </a:stretch>
        </p:blipFill>
        <p:spPr>
          <a:xfrm>
            <a:off x="5315115" y="379817"/>
            <a:ext cx="6212644" cy="3323965"/>
          </a:xfrm>
          <a:prstGeom prst="rect">
            <a:avLst/>
          </a:prstGeom>
        </p:spPr>
      </p:pic>
      <p:pic>
        <p:nvPicPr>
          <p:cNvPr id="6" name="Picture 5" descr="Text&#10;&#10;Description automatically generated">
            <a:extLst>
              <a:ext uri="{FF2B5EF4-FFF2-40B4-BE49-F238E27FC236}">
                <a16:creationId xmlns:a16="http://schemas.microsoft.com/office/drawing/2014/main" id="{DEFE99D3-A890-9100-FD5F-63B73F975B18}"/>
              </a:ext>
            </a:extLst>
          </p:cNvPr>
          <p:cNvPicPr>
            <a:picLocks noChangeAspect="1"/>
          </p:cNvPicPr>
          <p:nvPr/>
        </p:nvPicPr>
        <p:blipFill>
          <a:blip r:embed="rId4"/>
          <a:stretch>
            <a:fillRect/>
          </a:stretch>
        </p:blipFill>
        <p:spPr>
          <a:xfrm>
            <a:off x="5315115" y="3814617"/>
            <a:ext cx="6212644" cy="2927927"/>
          </a:xfrm>
          <a:prstGeom prst="rect">
            <a:avLst/>
          </a:prstGeom>
        </p:spPr>
      </p:pic>
    </p:spTree>
    <p:extLst>
      <p:ext uri="{BB962C8B-B14F-4D97-AF65-F5344CB8AC3E}">
        <p14:creationId xmlns:p14="http://schemas.microsoft.com/office/powerpoint/2010/main" val="2019971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a:bodyPr>
          <a:lstStyle/>
          <a:p>
            <a:pPr algn="l"/>
            <a:r>
              <a:rPr lang="en-US" sz="4200" dirty="0"/>
              <a:t>Physical System Design </a:t>
            </a:r>
            <a:br>
              <a:rPr lang="en-US" sz="4200" dirty="0"/>
            </a:br>
            <a:r>
              <a:rPr lang="en-US" sz="2000" dirty="0"/>
              <a:t>(Faculty CSV import Forms)</a:t>
            </a:r>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E927793-402F-37B8-B8FA-9DBAE65B86F5}"/>
              </a:ext>
            </a:extLst>
          </p:cNvPr>
          <p:cNvPicPr>
            <a:picLocks noChangeAspect="1"/>
          </p:cNvPicPr>
          <p:nvPr/>
        </p:nvPicPr>
        <p:blipFill>
          <a:blip r:embed="rId3"/>
          <a:stretch>
            <a:fillRect/>
          </a:stretch>
        </p:blipFill>
        <p:spPr>
          <a:xfrm>
            <a:off x="5187864" y="71495"/>
            <a:ext cx="6613994" cy="3286011"/>
          </a:xfrm>
          <a:prstGeom prst="rect">
            <a:avLst/>
          </a:prstGeom>
        </p:spPr>
      </p:pic>
      <p:pic>
        <p:nvPicPr>
          <p:cNvPr id="4" name="Picture 3" descr="Text&#10;&#10;Description automatically generated">
            <a:extLst>
              <a:ext uri="{FF2B5EF4-FFF2-40B4-BE49-F238E27FC236}">
                <a16:creationId xmlns:a16="http://schemas.microsoft.com/office/drawing/2014/main" id="{CACF2638-DBF2-8AF6-D4F3-3A95928479AB}"/>
              </a:ext>
            </a:extLst>
          </p:cNvPr>
          <p:cNvPicPr>
            <a:picLocks noChangeAspect="1"/>
          </p:cNvPicPr>
          <p:nvPr/>
        </p:nvPicPr>
        <p:blipFill>
          <a:blip r:embed="rId4"/>
          <a:stretch>
            <a:fillRect/>
          </a:stretch>
        </p:blipFill>
        <p:spPr>
          <a:xfrm>
            <a:off x="5187864" y="3383736"/>
            <a:ext cx="6613994" cy="3402769"/>
          </a:xfrm>
          <a:prstGeom prst="rect">
            <a:avLst/>
          </a:prstGeom>
        </p:spPr>
      </p:pic>
    </p:spTree>
    <p:extLst>
      <p:ext uri="{BB962C8B-B14F-4D97-AF65-F5344CB8AC3E}">
        <p14:creationId xmlns:p14="http://schemas.microsoft.com/office/powerpoint/2010/main" val="23482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fontScale="90000"/>
          </a:bodyPr>
          <a:lstStyle/>
          <a:p>
            <a:pPr algn="l"/>
            <a: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Physical System Design </a:t>
            </a:r>
            <a:b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b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(Faculty CSV import Forms)</a:t>
            </a:r>
            <a:b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b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continued</a:t>
            </a:r>
            <a:endParaRPr lang="en-US" sz="2700" dirty="0"/>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2A909409-C172-CE64-8251-41DDF6125AA7}"/>
              </a:ext>
            </a:extLst>
          </p:cNvPr>
          <p:cNvPicPr>
            <a:picLocks noChangeAspect="1"/>
          </p:cNvPicPr>
          <p:nvPr/>
        </p:nvPicPr>
        <p:blipFill>
          <a:blip r:embed="rId3"/>
          <a:stretch>
            <a:fillRect/>
          </a:stretch>
        </p:blipFill>
        <p:spPr>
          <a:xfrm>
            <a:off x="4996785" y="338667"/>
            <a:ext cx="6909069" cy="2958984"/>
          </a:xfrm>
          <a:prstGeom prst="rect">
            <a:avLst/>
          </a:prstGeom>
        </p:spPr>
      </p:pic>
      <p:pic>
        <p:nvPicPr>
          <p:cNvPr id="6" name="Picture 5" descr="Text&#10;&#10;Description automatically generated">
            <a:extLst>
              <a:ext uri="{FF2B5EF4-FFF2-40B4-BE49-F238E27FC236}">
                <a16:creationId xmlns:a16="http://schemas.microsoft.com/office/drawing/2014/main" id="{3912A89C-FD3E-12FE-291A-177880E5E1F1}"/>
              </a:ext>
            </a:extLst>
          </p:cNvPr>
          <p:cNvPicPr>
            <a:picLocks noChangeAspect="1"/>
          </p:cNvPicPr>
          <p:nvPr/>
        </p:nvPicPr>
        <p:blipFill>
          <a:blip r:embed="rId4"/>
          <a:stretch>
            <a:fillRect/>
          </a:stretch>
        </p:blipFill>
        <p:spPr>
          <a:xfrm>
            <a:off x="4981920" y="3696489"/>
            <a:ext cx="6923934" cy="2762673"/>
          </a:xfrm>
          <a:prstGeom prst="rect">
            <a:avLst/>
          </a:prstGeom>
        </p:spPr>
      </p:pic>
    </p:spTree>
    <p:extLst>
      <p:ext uri="{BB962C8B-B14F-4D97-AF65-F5344CB8AC3E}">
        <p14:creationId xmlns:p14="http://schemas.microsoft.com/office/powerpoint/2010/main" val="118401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a:bodyPr>
          <a:lstStyle/>
          <a:p>
            <a:pPr algn="l"/>
            <a: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Physical System Design </a:t>
            </a:r>
            <a:b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b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(Faculty Grade input Forms)</a:t>
            </a:r>
            <a:endParaRPr lang="en-US" sz="2700" dirty="0"/>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C5CCD7-1522-0EB6-FFEE-1B153FA0C275}"/>
              </a:ext>
            </a:extLst>
          </p:cNvPr>
          <p:cNvPicPr>
            <a:picLocks noChangeAspect="1"/>
          </p:cNvPicPr>
          <p:nvPr/>
        </p:nvPicPr>
        <p:blipFill>
          <a:blip r:embed="rId3"/>
          <a:stretch>
            <a:fillRect/>
          </a:stretch>
        </p:blipFill>
        <p:spPr>
          <a:xfrm>
            <a:off x="5343839" y="192970"/>
            <a:ext cx="6159991" cy="3051211"/>
          </a:xfrm>
          <a:prstGeom prst="rect">
            <a:avLst/>
          </a:prstGeom>
        </p:spPr>
      </p:pic>
      <p:pic>
        <p:nvPicPr>
          <p:cNvPr id="4" name="Picture 3" descr="Text&#10;&#10;Description automatically generated">
            <a:extLst>
              <a:ext uri="{FF2B5EF4-FFF2-40B4-BE49-F238E27FC236}">
                <a16:creationId xmlns:a16="http://schemas.microsoft.com/office/drawing/2014/main" id="{2FFAC363-D30C-70DE-7A06-0199B7F29056}"/>
              </a:ext>
            </a:extLst>
          </p:cNvPr>
          <p:cNvPicPr>
            <a:picLocks noChangeAspect="1"/>
          </p:cNvPicPr>
          <p:nvPr/>
        </p:nvPicPr>
        <p:blipFill>
          <a:blip r:embed="rId4"/>
          <a:stretch>
            <a:fillRect/>
          </a:stretch>
        </p:blipFill>
        <p:spPr>
          <a:xfrm>
            <a:off x="5343838" y="3354552"/>
            <a:ext cx="6159991" cy="3393077"/>
          </a:xfrm>
          <a:prstGeom prst="rect">
            <a:avLst/>
          </a:prstGeom>
        </p:spPr>
      </p:pic>
    </p:spTree>
    <p:extLst>
      <p:ext uri="{BB962C8B-B14F-4D97-AF65-F5344CB8AC3E}">
        <p14:creationId xmlns:p14="http://schemas.microsoft.com/office/powerpoint/2010/main" val="1018452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a:bodyPr>
          <a:lstStyle/>
          <a:p>
            <a:pPr algn="l"/>
            <a: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Physical System Design </a:t>
            </a:r>
            <a:b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b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(Faculty OBE Generate Form)</a:t>
            </a:r>
            <a:endParaRPr lang="en-US" sz="2700" dirty="0"/>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A53EC7E-9F8E-B1C4-5054-6DF926D59527}"/>
              </a:ext>
            </a:extLst>
          </p:cNvPr>
          <p:cNvPicPr>
            <a:picLocks noChangeAspect="1"/>
          </p:cNvPicPr>
          <p:nvPr/>
        </p:nvPicPr>
        <p:blipFill>
          <a:blip r:embed="rId3"/>
          <a:stretch>
            <a:fillRect/>
          </a:stretch>
        </p:blipFill>
        <p:spPr>
          <a:xfrm>
            <a:off x="5177107" y="388445"/>
            <a:ext cx="6388423" cy="3160627"/>
          </a:xfrm>
          <a:prstGeom prst="rect">
            <a:avLst/>
          </a:prstGeom>
        </p:spPr>
      </p:pic>
      <p:pic>
        <p:nvPicPr>
          <p:cNvPr id="7" name="Picture 6" descr="Graphical user interface, application, table, Excel&#10;&#10;Description automatically generated">
            <a:extLst>
              <a:ext uri="{FF2B5EF4-FFF2-40B4-BE49-F238E27FC236}">
                <a16:creationId xmlns:a16="http://schemas.microsoft.com/office/drawing/2014/main" id="{E52C134C-09B7-1BEE-F8E7-CCF68DDFC68F}"/>
              </a:ext>
            </a:extLst>
          </p:cNvPr>
          <p:cNvPicPr>
            <a:picLocks noChangeAspect="1"/>
          </p:cNvPicPr>
          <p:nvPr/>
        </p:nvPicPr>
        <p:blipFill rotWithShape="1">
          <a:blip r:embed="rId4"/>
          <a:srcRect b="39343"/>
          <a:stretch/>
        </p:blipFill>
        <p:spPr bwMode="auto">
          <a:xfrm>
            <a:off x="5207422" y="4247409"/>
            <a:ext cx="6432825" cy="20795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7550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fontScale="90000"/>
          </a:bodyPr>
          <a:lstStyle/>
          <a:p>
            <a:pPr algn="l"/>
            <a: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Physical System Design </a:t>
            </a:r>
            <a:b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b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(Faculty OBE Generate Form)</a:t>
            </a:r>
            <a:b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b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Continued [Backend code]</a:t>
            </a:r>
            <a:endParaRPr lang="en-US" sz="2700" dirty="0"/>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FE45E3-435C-A872-1DFE-CD150CA84725}"/>
              </a:ext>
            </a:extLst>
          </p:cNvPr>
          <p:cNvPicPr>
            <a:picLocks noChangeAspect="1"/>
          </p:cNvPicPr>
          <p:nvPr/>
        </p:nvPicPr>
        <p:blipFill>
          <a:blip r:embed="rId3"/>
          <a:stretch>
            <a:fillRect/>
          </a:stretch>
        </p:blipFill>
        <p:spPr>
          <a:xfrm>
            <a:off x="5080663" y="1290407"/>
            <a:ext cx="6660146" cy="4277186"/>
          </a:xfrm>
          <a:prstGeom prst="rect">
            <a:avLst/>
          </a:prstGeom>
        </p:spPr>
      </p:pic>
    </p:spTree>
    <p:extLst>
      <p:ext uri="{BB962C8B-B14F-4D97-AF65-F5344CB8AC3E}">
        <p14:creationId xmlns:p14="http://schemas.microsoft.com/office/powerpoint/2010/main" val="4139966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fontScale="90000"/>
          </a:bodyPr>
          <a:lstStyle/>
          <a:p>
            <a:pPr algn="l"/>
            <a: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Physical System Design </a:t>
            </a:r>
            <a:b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b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(Admin/Dean Department wise PLO Analysis)</a:t>
            </a:r>
            <a:endParaRPr lang="en-US" sz="2700" dirty="0"/>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F13C4C-1F60-AB71-3C94-97249EF79B51}"/>
              </a:ext>
            </a:extLst>
          </p:cNvPr>
          <p:cNvPicPr>
            <a:picLocks noChangeAspect="1"/>
          </p:cNvPicPr>
          <p:nvPr/>
        </p:nvPicPr>
        <p:blipFill>
          <a:blip r:embed="rId3"/>
          <a:stretch>
            <a:fillRect/>
          </a:stretch>
        </p:blipFill>
        <p:spPr>
          <a:xfrm>
            <a:off x="4997537" y="1492048"/>
            <a:ext cx="6864266" cy="3403225"/>
          </a:xfrm>
          <a:prstGeom prst="rect">
            <a:avLst/>
          </a:prstGeom>
        </p:spPr>
      </p:pic>
    </p:spTree>
    <p:extLst>
      <p:ext uri="{BB962C8B-B14F-4D97-AF65-F5344CB8AC3E}">
        <p14:creationId xmlns:p14="http://schemas.microsoft.com/office/powerpoint/2010/main" val="99251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534341" y="2335877"/>
            <a:ext cx="3586990" cy="1726892"/>
          </a:xfrm>
        </p:spPr>
        <p:txBody>
          <a:bodyPr vert="horz" lIns="91440" tIns="45720" rIns="91440" bIns="45720" rtlCol="0" anchor="b">
            <a:normAutofit fontScale="90000"/>
          </a:bodyPr>
          <a:lstStyle/>
          <a:p>
            <a:pPr algn="l"/>
            <a: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Physical System Design </a:t>
            </a:r>
            <a:br>
              <a:rPr kumimoji="0" lang="en-US" sz="42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b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(Admin/Dean Department wise PLO Analysis)</a:t>
            </a:r>
            <a:b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b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j-ea"/>
              </a:rPr>
              <a:t>Continued [w/Backend code]</a:t>
            </a:r>
            <a:endParaRPr lang="en-US" sz="2700" dirty="0"/>
          </a:p>
        </p:txBody>
      </p:sp>
      <p:sp>
        <p:nvSpPr>
          <p:cNvPr id="102" name="Rectangle 10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FD6ABE88-B49C-5569-DFEE-2AB7A1F01919}"/>
              </a:ext>
            </a:extLst>
          </p:cNvPr>
          <p:cNvPicPr>
            <a:picLocks noChangeAspect="1"/>
          </p:cNvPicPr>
          <p:nvPr/>
        </p:nvPicPr>
        <p:blipFill>
          <a:blip r:embed="rId3"/>
          <a:stretch>
            <a:fillRect/>
          </a:stretch>
        </p:blipFill>
        <p:spPr>
          <a:xfrm>
            <a:off x="6399455" y="232727"/>
            <a:ext cx="4048760" cy="6392545"/>
          </a:xfrm>
          <a:prstGeom prst="rect">
            <a:avLst/>
          </a:prstGeom>
        </p:spPr>
      </p:pic>
    </p:spTree>
    <p:extLst>
      <p:ext uri="{BB962C8B-B14F-4D97-AF65-F5344CB8AC3E}">
        <p14:creationId xmlns:p14="http://schemas.microsoft.com/office/powerpoint/2010/main" val="265242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6EBB-4FA6-E50F-2E30-9FAE8371F12B}"/>
              </a:ext>
            </a:extLst>
          </p:cNvPr>
          <p:cNvSpPr>
            <a:spLocks noGrp="1"/>
          </p:cNvSpPr>
          <p:nvPr>
            <p:ph type="title"/>
          </p:nvPr>
        </p:nvSpPr>
        <p:spPr>
          <a:xfrm>
            <a:off x="834013" y="1115568"/>
            <a:ext cx="3487616" cy="4626864"/>
          </a:xfrm>
        </p:spPr>
        <p:txBody>
          <a:bodyPr>
            <a:normAutofit/>
          </a:bodyPr>
          <a:lstStyle/>
          <a:p>
            <a:pPr algn="l"/>
            <a:r>
              <a:rPr lang="en-GB" sz="3600" dirty="0"/>
              <a:t>Background</a:t>
            </a:r>
            <a:endParaRPr lang="en-US" sz="3600" dirty="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9F54C993-9C54-5E13-F2C1-7AFE1EB8AD78}"/>
              </a:ext>
            </a:extLst>
          </p:cNvPr>
          <p:cNvSpPr>
            <a:spLocks noGrp="1"/>
          </p:cNvSpPr>
          <p:nvPr>
            <p:ph idx="1"/>
          </p:nvPr>
        </p:nvSpPr>
        <p:spPr>
          <a:xfrm>
            <a:off x="5105398" y="1115568"/>
            <a:ext cx="6245352" cy="4626864"/>
          </a:xfrm>
        </p:spPr>
        <p:txBody>
          <a:bodyPr anchor="ctr">
            <a:normAutofit fontScale="85000" lnSpcReduction="10000"/>
          </a:bodyPr>
          <a:lstStyle/>
          <a:p>
            <a:r>
              <a:rPr lang="en-US" sz="1800" dirty="0">
                <a:effectLst/>
              </a:rPr>
              <a:t>Our project's goal is to create, develop, and distribute software that, in our opinion, will assist universities worldwide in promoting a more fruitful and efficient method of student evaluation.</a:t>
            </a:r>
          </a:p>
          <a:p>
            <a:r>
              <a:rPr lang="en-US" sz="1800" dirty="0">
                <a:effectLst/>
              </a:rPr>
              <a:t>We've introduced the notion of Course Outcomes (COs) and Program Learning Outcomes (PLOs), where each CO is mapped to a PLO, and each PLO represents a particular valuable skill that students are expected to acquire or improve at the conclusion of that course.</a:t>
            </a:r>
          </a:p>
          <a:p>
            <a:r>
              <a:rPr lang="en-US" sz="1800" dirty="0">
                <a:effectLst/>
              </a:rPr>
              <a:t>The project will determine whether each student has successfully completed the PLOs that are linked to the COs requirements in order to evaluate them effectively through tools such as spider charts.</a:t>
            </a:r>
          </a:p>
          <a:p>
            <a:r>
              <a:rPr lang="en-US" sz="1800" dirty="0">
                <a:effectLst/>
              </a:rPr>
              <a:t>Students can monitor their progress in each area and identify their areas for growth and improvement. Our program also aims to help the institutional bodies, including faculty, administrative, and departmental bodies, track student development, departmental performance, and better distribute and allocate resources.</a:t>
            </a:r>
            <a:endParaRPr lang="en-US" sz="1800" dirty="0"/>
          </a:p>
          <a:p>
            <a:pPr marL="36900" indent="0">
              <a:lnSpc>
                <a:spcPct val="100000"/>
              </a:lnSpc>
              <a:buNone/>
            </a:pPr>
            <a:endParaRPr lang="en-US" sz="1800" dirty="0"/>
          </a:p>
        </p:txBody>
      </p:sp>
    </p:spTree>
    <p:extLst>
      <p:ext uri="{BB962C8B-B14F-4D97-AF65-F5344CB8AC3E}">
        <p14:creationId xmlns:p14="http://schemas.microsoft.com/office/powerpoint/2010/main" val="3425423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Database Models</a:t>
            </a:r>
            <a:br>
              <a:rPr lang="en-US" sz="4200" dirty="0"/>
            </a:br>
            <a:br>
              <a:rPr lang="en-US" sz="4200" dirty="0"/>
            </a:br>
            <a:endParaRPr lang="en-US" sz="4200" dirty="0"/>
          </a:p>
        </p:txBody>
      </p:sp>
      <p:sp>
        <p:nvSpPr>
          <p:cNvPr id="109" name="Rectangle 10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p:nvPr/>
        </p:nvPicPr>
        <p:blipFill>
          <a:blip r:embed="rId3"/>
          <a:stretch>
            <a:fillRect/>
          </a:stretch>
        </p:blipFill>
        <p:spPr>
          <a:xfrm>
            <a:off x="5408405" y="186001"/>
            <a:ext cx="5921804" cy="6485998"/>
          </a:xfrm>
          <a:prstGeom prst="rect">
            <a:avLst/>
          </a:prstGeom>
        </p:spPr>
      </p:pic>
    </p:spTree>
    <p:extLst>
      <p:ext uri="{BB962C8B-B14F-4D97-AF65-F5344CB8AC3E}">
        <p14:creationId xmlns:p14="http://schemas.microsoft.com/office/powerpoint/2010/main" val="3572069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636420" y="2618157"/>
            <a:ext cx="3382832" cy="1582496"/>
          </a:xfrm>
        </p:spPr>
        <p:txBody>
          <a:bodyPr vert="horz" lIns="91440" tIns="45720" rIns="91440" bIns="45720" rtlCol="0" anchor="b">
            <a:normAutofit/>
          </a:bodyPr>
          <a:lstStyle/>
          <a:p>
            <a:pPr algn="l"/>
            <a:r>
              <a:rPr lang="en-US" sz="4200" dirty="0"/>
              <a:t>Database Models</a:t>
            </a:r>
            <a:br>
              <a:rPr lang="en-US" sz="4200" dirty="0"/>
            </a:br>
            <a:r>
              <a:rPr lang="en-US" sz="2400" dirty="0"/>
              <a:t>Continued</a:t>
            </a:r>
          </a:p>
        </p:txBody>
      </p:sp>
      <p:sp>
        <p:nvSpPr>
          <p:cNvPr id="109" name="Rectangle 10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Text&#10;&#10;Description automatically generated"/>
          <p:cNvPicPr>
            <a:picLocks noGrp="1"/>
          </p:cNvPicPr>
          <p:nvPr>
            <p:ph idx="1"/>
          </p:nvPr>
        </p:nvPicPr>
        <p:blipFill rotWithShape="1">
          <a:blip r:embed="rId3"/>
          <a:srcRect b="23325"/>
          <a:stretch/>
        </p:blipFill>
        <p:spPr bwMode="auto">
          <a:xfrm>
            <a:off x="5368500" y="310055"/>
            <a:ext cx="6103952" cy="62378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5073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636420" y="2539116"/>
            <a:ext cx="3382832" cy="1958109"/>
          </a:xfrm>
        </p:spPr>
        <p:txBody>
          <a:bodyPr vert="horz" lIns="91440" tIns="45720" rIns="91440" bIns="45720" rtlCol="0" anchor="b">
            <a:normAutofit/>
          </a:bodyPr>
          <a:lstStyle/>
          <a:p>
            <a:pPr algn="l"/>
            <a:r>
              <a:rPr lang="en-US" sz="4200" dirty="0"/>
              <a:t>Database Models</a:t>
            </a:r>
            <a:br>
              <a:rPr lang="en-US" sz="4200" dirty="0"/>
            </a:br>
            <a:r>
              <a:rPr lang="en-US" sz="2400" dirty="0"/>
              <a:t>Continued</a:t>
            </a:r>
          </a:p>
        </p:txBody>
      </p:sp>
      <p:sp>
        <p:nvSpPr>
          <p:cNvPr id="109" name="Rectangle 10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p:cNvPicPr/>
          <p:nvPr/>
        </p:nvPicPr>
        <p:blipFill>
          <a:blip r:embed="rId3"/>
          <a:stretch>
            <a:fillRect/>
          </a:stretch>
        </p:blipFill>
        <p:spPr>
          <a:xfrm>
            <a:off x="4864500" y="589188"/>
            <a:ext cx="7118669" cy="5857963"/>
          </a:xfrm>
          <a:prstGeom prst="rect">
            <a:avLst/>
          </a:prstGeom>
        </p:spPr>
      </p:pic>
    </p:spTree>
    <p:extLst>
      <p:ext uri="{BB962C8B-B14F-4D97-AF65-F5344CB8AC3E}">
        <p14:creationId xmlns:p14="http://schemas.microsoft.com/office/powerpoint/2010/main" val="1645244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6EBB-4FA6-E50F-2E30-9FAE8371F12B}"/>
              </a:ext>
            </a:extLst>
          </p:cNvPr>
          <p:cNvSpPr>
            <a:spLocks noGrp="1"/>
          </p:cNvSpPr>
          <p:nvPr>
            <p:ph type="title"/>
          </p:nvPr>
        </p:nvSpPr>
        <p:spPr>
          <a:xfrm>
            <a:off x="834013" y="1115568"/>
            <a:ext cx="3487616" cy="4626864"/>
          </a:xfrm>
        </p:spPr>
        <p:txBody>
          <a:bodyPr>
            <a:normAutofit/>
          </a:bodyPr>
          <a:lstStyle/>
          <a:p>
            <a:pPr algn="l"/>
            <a:r>
              <a:rPr lang="en-US" sz="3600" dirty="0"/>
              <a:t>Problems And Future Development</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9F54C993-9C54-5E13-F2C1-7AFE1EB8AD78}"/>
              </a:ext>
            </a:extLst>
          </p:cNvPr>
          <p:cNvSpPr>
            <a:spLocks noGrp="1"/>
          </p:cNvSpPr>
          <p:nvPr>
            <p:ph idx="1"/>
          </p:nvPr>
        </p:nvSpPr>
        <p:spPr>
          <a:xfrm>
            <a:off x="5105398" y="1115568"/>
            <a:ext cx="6245352" cy="5148754"/>
          </a:xfrm>
        </p:spPr>
        <p:txBody>
          <a:bodyPr anchor="ctr">
            <a:normAutofit fontScale="62500" lnSpcReduction="20000"/>
          </a:bodyPr>
          <a:lstStyle/>
          <a:p>
            <a:pPr marL="36900" lvl="0" indent="0">
              <a:buNone/>
            </a:pPr>
            <a:r>
              <a:rPr lang="en-US" dirty="0">
                <a:effectLst/>
              </a:rPr>
              <a:t>Problems:</a:t>
            </a:r>
          </a:p>
          <a:p>
            <a:pPr lvl="0"/>
            <a:r>
              <a:rPr lang="en-US" dirty="0">
                <a:effectLst/>
              </a:rPr>
              <a:t>Our ability to utilize this program to its full potential has been hampered by the limited period of the semester. We intend to make enhancements with greater analysis when given more time, but we believe we have produced the best program we could give the time and resources available.</a:t>
            </a:r>
          </a:p>
          <a:p>
            <a:r>
              <a:rPr lang="en-US" dirty="0">
                <a:effectLst/>
              </a:rPr>
              <a:t>We might think that we could have produced far more trustworthy and accurate outcomes, representations, and predictions if given more tools and information to work with.</a:t>
            </a:r>
          </a:p>
          <a:p>
            <a:pPr marL="36900" indent="0">
              <a:buNone/>
            </a:pPr>
            <a:r>
              <a:rPr lang="en-US" sz="2200" b="1" dirty="0"/>
              <a:t>Future Developments:</a:t>
            </a:r>
          </a:p>
          <a:p>
            <a:pPr lvl="0"/>
            <a:r>
              <a:rPr lang="en-US" dirty="0">
                <a:effectLst/>
              </a:rPr>
              <a:t>The number of users will be increased to include advisers, who will receive pertinent data on the students they are advising for better and more advantageous interactions between students and advisors.</a:t>
            </a:r>
          </a:p>
          <a:p>
            <a:pPr lvl="0"/>
            <a:r>
              <a:rPr lang="en-US" dirty="0">
                <a:effectLst/>
              </a:rPr>
              <a:t>Project goals include adding a component that predicts a candidate's grade based on prior grades and performance.</a:t>
            </a:r>
          </a:p>
          <a:p>
            <a:pPr lvl="0"/>
            <a:r>
              <a:rPr lang="en-US" dirty="0">
                <a:effectLst/>
              </a:rPr>
              <a:t>Whenever Faculties will Update a Student’s COs and Grade that student will get Email notifications of updated PLO Analysis</a:t>
            </a:r>
          </a:p>
          <a:p>
            <a:pPr lvl="0"/>
            <a:r>
              <a:rPr lang="en-US" dirty="0">
                <a:effectLst/>
              </a:rPr>
              <a:t>All the Stakeholder’s will have limited access to the System, for example: UGC will have limited access to the system and will have Overview of the Academic’s necessary Incites.</a:t>
            </a:r>
          </a:p>
          <a:p>
            <a:pPr marL="36900" indent="0">
              <a:buNone/>
            </a:pPr>
            <a:r>
              <a:rPr lang="en-US" b="1" dirty="0">
                <a:effectLst/>
              </a:rPr>
              <a:t> </a:t>
            </a:r>
          </a:p>
          <a:p>
            <a:endParaRPr lang="en-US" sz="1800" dirty="0"/>
          </a:p>
        </p:txBody>
      </p:sp>
      <p:cxnSp>
        <p:nvCxnSpPr>
          <p:cNvPr id="4" name="Straight Connector 3"/>
          <p:cNvCxnSpPr/>
          <p:nvPr/>
        </p:nvCxnSpPr>
        <p:spPr>
          <a:xfrm>
            <a:off x="5105398" y="2999108"/>
            <a:ext cx="57457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05398" y="3293115"/>
            <a:ext cx="57457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DCFDBE-45A6-4377-B49F-9166473A2163}"/>
              </a:ext>
            </a:extLst>
          </p:cNvPr>
          <p:cNvCxnSpPr>
            <a:cxnSpLocks/>
          </p:cNvCxnSpPr>
          <p:nvPr/>
        </p:nvCxnSpPr>
        <p:spPr>
          <a:xfrm>
            <a:off x="5105398" y="1400793"/>
            <a:ext cx="57457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EAE723-CDC4-432F-9DDA-1AC000902F87}"/>
              </a:ext>
            </a:extLst>
          </p:cNvPr>
          <p:cNvCxnSpPr/>
          <p:nvPr/>
        </p:nvCxnSpPr>
        <p:spPr>
          <a:xfrm>
            <a:off x="5105398" y="1112815"/>
            <a:ext cx="57457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467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6EBB-4FA6-E50F-2E30-9FAE8371F12B}"/>
              </a:ext>
            </a:extLst>
          </p:cNvPr>
          <p:cNvSpPr>
            <a:spLocks noGrp="1"/>
          </p:cNvSpPr>
          <p:nvPr>
            <p:ph type="title"/>
          </p:nvPr>
        </p:nvSpPr>
        <p:spPr>
          <a:xfrm>
            <a:off x="834013" y="1115568"/>
            <a:ext cx="3487616" cy="4626864"/>
          </a:xfrm>
        </p:spPr>
        <p:txBody>
          <a:bodyPr>
            <a:normAutofit/>
          </a:bodyPr>
          <a:lstStyle/>
          <a:p>
            <a:pPr algn="l"/>
            <a:r>
              <a:rPr lang="en-US" sz="3600" dirty="0"/>
              <a:t>Conclusions</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9F54C993-9C54-5E13-F2C1-7AFE1EB8AD78}"/>
              </a:ext>
            </a:extLst>
          </p:cNvPr>
          <p:cNvSpPr>
            <a:spLocks noGrp="1"/>
          </p:cNvSpPr>
          <p:nvPr>
            <p:ph idx="1"/>
          </p:nvPr>
        </p:nvSpPr>
        <p:spPr>
          <a:xfrm>
            <a:off x="5105398" y="1115568"/>
            <a:ext cx="6245352" cy="5148754"/>
          </a:xfrm>
        </p:spPr>
        <p:txBody>
          <a:bodyPr anchor="ctr">
            <a:normAutofit/>
          </a:bodyPr>
          <a:lstStyle/>
          <a:p>
            <a:pPr marL="36900" indent="0">
              <a:buNone/>
            </a:pPr>
            <a:r>
              <a:rPr lang="en-US" dirty="0">
                <a:effectLst/>
              </a:rPr>
              <a:t>We think the idea we had for our SPM software has been created, built, and implemented in the greatest way possible. With the appropriate application of this software, we intend to significantly raise the standard of education offered by institutions. This program can be used by students who want to become better and more capable scholars, by faculties to keep better track of their students and adjust their teaching strategies accordingly, and by institution members to more effectively manage their resources</a:t>
            </a:r>
            <a:endParaRPr lang="en-US" sz="1800" dirty="0"/>
          </a:p>
        </p:txBody>
      </p:sp>
    </p:spTree>
    <p:extLst>
      <p:ext uri="{BB962C8B-B14F-4D97-AF65-F5344CB8AC3E}">
        <p14:creationId xmlns:p14="http://schemas.microsoft.com/office/powerpoint/2010/main" val="2042350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0" name="Freeform: Shape 129">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1370013" y="1251284"/>
            <a:ext cx="9440862" cy="2458545"/>
          </a:xfrm>
          <a:effectLst/>
        </p:spPr>
        <p:txBody>
          <a:bodyPr vert="horz" lIns="91440" tIns="45720" rIns="91440" bIns="45720" rtlCol="0" anchor="b">
            <a:normAutofit/>
          </a:bodyPr>
          <a:lstStyle/>
          <a:p>
            <a:r>
              <a:rPr lang="en-US" sz="6000" dirty="0"/>
              <a:t>Thank You!</a:t>
            </a:r>
            <a:br>
              <a:rPr lang="en-US" sz="6000" dirty="0"/>
            </a:br>
            <a:endParaRPr lang="en-US" sz="6000" dirty="0"/>
          </a:p>
        </p:txBody>
      </p:sp>
    </p:spTree>
    <p:extLst>
      <p:ext uri="{BB962C8B-B14F-4D97-AF65-F5344CB8AC3E}">
        <p14:creationId xmlns:p14="http://schemas.microsoft.com/office/powerpoint/2010/main" val="1548709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36EBB-4FA6-E50F-2E30-9FAE8371F12B}"/>
              </a:ext>
            </a:extLst>
          </p:cNvPr>
          <p:cNvSpPr>
            <a:spLocks noGrp="1"/>
          </p:cNvSpPr>
          <p:nvPr>
            <p:ph type="title"/>
          </p:nvPr>
        </p:nvSpPr>
        <p:spPr>
          <a:xfrm>
            <a:off x="834013" y="1115568"/>
            <a:ext cx="3487616" cy="4626864"/>
          </a:xfrm>
        </p:spPr>
        <p:txBody>
          <a:bodyPr>
            <a:normAutofit/>
          </a:bodyPr>
          <a:lstStyle/>
          <a:p>
            <a:pPr algn="l"/>
            <a:r>
              <a:rPr lang="en-GB" sz="3600" dirty="0"/>
              <a:t>Objectives And Scope</a:t>
            </a:r>
            <a:endParaRPr lang="en-US" sz="3600" dirty="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9F54C993-9C54-5E13-F2C1-7AFE1EB8AD78}"/>
              </a:ext>
            </a:extLst>
          </p:cNvPr>
          <p:cNvSpPr>
            <a:spLocks noGrp="1"/>
          </p:cNvSpPr>
          <p:nvPr>
            <p:ph idx="1"/>
          </p:nvPr>
        </p:nvSpPr>
        <p:spPr>
          <a:xfrm>
            <a:off x="5105398" y="1115568"/>
            <a:ext cx="6245352" cy="4626864"/>
          </a:xfrm>
        </p:spPr>
        <p:txBody>
          <a:bodyPr anchor="ctr">
            <a:normAutofit fontScale="70000" lnSpcReduction="20000"/>
          </a:bodyPr>
          <a:lstStyle/>
          <a:p>
            <a:pPr>
              <a:lnSpc>
                <a:spcPct val="100000"/>
              </a:lnSpc>
            </a:pPr>
            <a:r>
              <a:rPr lang="en-US" sz="1800" dirty="0">
                <a:effectLst/>
              </a:rPr>
              <a:t>Our project aims to develop an interactive, user-friendly program that will serve as a platform for university staff, faculty, and other participants to assist in enhancing the standard of instruction and revolutionizing how we incorporate technology into our education.</a:t>
            </a:r>
          </a:p>
          <a:p>
            <a:r>
              <a:rPr lang="en-US" sz="1800" dirty="0">
                <a:effectLst/>
              </a:rPr>
              <a:t>Our approach entails building a Web application called SPMS 2 that makes use of a Relational Database Management System (RDMS) to store, edit, add, and update the data required for tracking student performance as well as for producing and archiving related OBE data, reports, and documents</a:t>
            </a:r>
          </a:p>
          <a:p>
            <a:r>
              <a:rPr lang="en-US" sz="1800" dirty="0">
                <a:effectLst/>
              </a:rPr>
              <a:t>We created hypothetical users for the web based SPMS system and made assumptions about their usage patterns and the information and data they would require</a:t>
            </a:r>
          </a:p>
          <a:p>
            <a:r>
              <a:rPr lang="en-US" sz="1800" dirty="0">
                <a:effectLst/>
              </a:rPr>
              <a:t>We will create unique user interfaces and login options for various stakeholders who will also be using this system.</a:t>
            </a:r>
          </a:p>
          <a:p>
            <a:r>
              <a:rPr lang="en-US" sz="1800" dirty="0">
                <a:effectLst/>
              </a:rPr>
              <a:t>We develop user interfaces that allow all users to quickly access relevant files, tabular data and reports and the use of RDMS offers real time interaction with the relevant data.</a:t>
            </a:r>
          </a:p>
          <a:p>
            <a:r>
              <a:rPr lang="en-US" sz="1800" dirty="0">
                <a:effectLst/>
              </a:rPr>
              <a:t>We create a platform through which faculties may work together to create course outline, course reports, mark sheets, assessments, map assessments to COs and PLOs for PLO successes, and keep track of student evaluations for all their courses throughout the semester and upload questions in the question bank for the students</a:t>
            </a:r>
            <a:endParaRPr lang="en-US" sz="1800" dirty="0"/>
          </a:p>
        </p:txBody>
      </p:sp>
    </p:spTree>
    <p:extLst>
      <p:ext uri="{BB962C8B-B14F-4D97-AF65-F5344CB8AC3E}">
        <p14:creationId xmlns:p14="http://schemas.microsoft.com/office/powerpoint/2010/main" val="229323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8F707-6830-A7D8-AF7D-BE63E5F8C6BA}"/>
              </a:ext>
            </a:extLst>
          </p:cNvPr>
          <p:cNvSpPr>
            <a:spLocks noGrp="1"/>
          </p:cNvSpPr>
          <p:nvPr>
            <p:ph type="title"/>
          </p:nvPr>
        </p:nvSpPr>
        <p:spPr>
          <a:xfrm>
            <a:off x="787900" y="2790152"/>
            <a:ext cx="3382832" cy="1277696"/>
          </a:xfrm>
        </p:spPr>
        <p:txBody>
          <a:bodyPr vert="horz" lIns="91440" tIns="45720" rIns="91440" bIns="45720" rtlCol="0" anchor="b">
            <a:normAutofit/>
          </a:bodyPr>
          <a:lstStyle/>
          <a:p>
            <a:pPr algn="l"/>
            <a:r>
              <a:rPr lang="en-US" sz="4200" dirty="0"/>
              <a:t>Rich Picture</a:t>
            </a:r>
            <a:br>
              <a:rPr lang="en-US" sz="4200" dirty="0"/>
            </a:br>
            <a:r>
              <a:rPr lang="en-US" sz="2400" dirty="0"/>
              <a:t>Existing System</a:t>
            </a:r>
            <a:r>
              <a:rPr lang="en-US" sz="4200" dirty="0"/>
              <a:t>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03668" y="418412"/>
            <a:ext cx="6000206" cy="6105989"/>
          </a:xfrm>
        </p:spPr>
      </p:pic>
    </p:spTree>
    <p:extLst>
      <p:ext uri="{BB962C8B-B14F-4D97-AF65-F5344CB8AC3E}">
        <p14:creationId xmlns:p14="http://schemas.microsoft.com/office/powerpoint/2010/main" val="2674967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A89A8-8FAB-090D-4A22-67E66DF6D31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Problem Analysis </a:t>
            </a:r>
            <a:br>
              <a:rPr lang="en-US" sz="4200" dirty="0"/>
            </a:br>
            <a:endParaRPr lang="en-US" sz="4200" dirty="0"/>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ttps://cdn.discordapp.com/attachments/1085970769542139973/1100844999014355046/imag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51785" y="0"/>
            <a:ext cx="3228176" cy="43349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cdn.discordapp.com/attachments/1085970769542139973/1100845098440335381/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6257" y="128156"/>
            <a:ext cx="3469685" cy="420677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cdn.discordapp.com/attachments/1085970769542139973/1100845241105395783/im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439" y="4334932"/>
            <a:ext cx="4193390" cy="252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62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8F707-6830-A7D8-AF7D-BE63E5F8C6BA}"/>
              </a:ext>
            </a:extLst>
          </p:cNvPr>
          <p:cNvSpPr>
            <a:spLocks noGrp="1"/>
          </p:cNvSpPr>
          <p:nvPr>
            <p:ph type="title"/>
          </p:nvPr>
        </p:nvSpPr>
        <p:spPr>
          <a:xfrm>
            <a:off x="602822" y="2766484"/>
            <a:ext cx="3382832" cy="1325032"/>
          </a:xfrm>
        </p:spPr>
        <p:txBody>
          <a:bodyPr vert="horz" lIns="91440" tIns="45720" rIns="91440" bIns="45720" rtlCol="0" anchor="b">
            <a:normAutofit/>
          </a:bodyPr>
          <a:lstStyle/>
          <a:p>
            <a:pPr algn="l"/>
            <a:r>
              <a:rPr lang="en-US" sz="4200" dirty="0"/>
              <a:t>Rich Picture</a:t>
            </a:r>
            <a:br>
              <a:rPr lang="en-US" sz="4200" dirty="0"/>
            </a:br>
            <a:r>
              <a:rPr lang="en-US" sz="2400" dirty="0"/>
              <a:t>TO BE</a:t>
            </a:r>
            <a:endParaRPr lang="en-US" sz="4200" dirty="0"/>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0117" y="221522"/>
            <a:ext cx="6087436" cy="6218466"/>
          </a:xfrm>
        </p:spPr>
      </p:pic>
    </p:spTree>
    <p:extLst>
      <p:ext uri="{BB962C8B-B14F-4D97-AF65-F5344CB8AC3E}">
        <p14:creationId xmlns:p14="http://schemas.microsoft.com/office/powerpoint/2010/main" val="299793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3EC91-2F6A-9141-733C-55E81DE43DDA}"/>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Six Elements Analysis</a:t>
            </a:r>
            <a:br>
              <a:rPr lang="en-US" sz="4200" dirty="0"/>
            </a:br>
            <a:r>
              <a:rPr lang="en-US" sz="2400" dirty="0"/>
              <a:t>TO BE</a:t>
            </a:r>
            <a:endParaRPr lang="en-US" sz="4200" dirty="0"/>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https://cdn.discordapp.com/attachments/1085970769542139973/1100846609291554926/imag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34196" y="246632"/>
            <a:ext cx="7179278" cy="496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17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3EC91-2F6A-9141-733C-55E81DE43DDA}"/>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Six Elements Analysis</a:t>
            </a:r>
            <a:br>
              <a:rPr lang="en-US" sz="4200" dirty="0"/>
            </a:br>
            <a:r>
              <a:rPr lang="en-US" sz="4200"/>
              <a:t>(continued)</a:t>
            </a:r>
            <a:endParaRPr lang="en-US" sz="4200" dirty="0"/>
          </a:p>
        </p:txBody>
      </p:sp>
      <p:sp>
        <p:nvSpPr>
          <p:cNvPr id="26" name="Rectangle 25">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cdn.discordapp.com/attachments/1085970769542139973/1100846684638023680/imag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00479" y="626472"/>
            <a:ext cx="7193495" cy="4977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32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841D4EC0F8B74DB7FFCDAE1B74A50F" ma:contentTypeVersion="5" ma:contentTypeDescription="Create a new document." ma:contentTypeScope="" ma:versionID="c17718710216b742a212ee1088354afd">
  <xsd:schema xmlns:xsd="http://www.w3.org/2001/XMLSchema" xmlns:xs="http://www.w3.org/2001/XMLSchema" xmlns:p="http://schemas.microsoft.com/office/2006/metadata/properties" xmlns:ns3="86166f88-fb41-4a34-9cb2-db3132b02172" targetNamespace="http://schemas.microsoft.com/office/2006/metadata/properties" ma:root="true" ma:fieldsID="7c75294ebbf27880bfca938455b2d8f5" ns3:_="">
    <xsd:import namespace="86166f88-fb41-4a34-9cb2-db3132b0217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166f88-fb41-4a34-9cb2-db3132b02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86166f88-fb41-4a34-9cb2-db3132b02172"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3ED4AE1-85D0-40CA-AEA2-79343BF99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166f88-fb41-4a34-9cb2-db3132b021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www.w3.org/XML/1998/namespace"/>
    <ds:schemaRef ds:uri="http://schemas.microsoft.com/office/2006/metadata/properties"/>
    <ds:schemaRef ds:uri="http://schemas.microsoft.com/office/infopath/2007/PartnerControls"/>
    <ds:schemaRef ds:uri="http://purl.org/dc/elements/1.1/"/>
    <ds:schemaRef ds:uri="86166f88-fb41-4a34-9cb2-db3132b02172"/>
    <ds:schemaRef ds:uri="http://schemas.microsoft.com/office/2006/documentManagement/typ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{6839D57E-E59A-40D5-9878-F2211CEFD7CA}tf55705232_win32</Template>
  <TotalTime>267</TotalTime>
  <Words>937</Words>
  <Application>Microsoft Office PowerPoint</Application>
  <PresentationFormat>Widescreen</PresentationFormat>
  <Paragraphs>67</Paragraphs>
  <Slides>35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Calibri</vt:lpstr>
      <vt:lpstr>Goudy Old Style</vt:lpstr>
      <vt:lpstr>Wingdings 2</vt:lpstr>
      <vt:lpstr>SlateVTI</vt:lpstr>
      <vt:lpstr>Good Morning! </vt:lpstr>
      <vt:lpstr>Team Members </vt:lpstr>
      <vt:lpstr>Background</vt:lpstr>
      <vt:lpstr>Objectives And Scope</vt:lpstr>
      <vt:lpstr>Rich Picture Existing System </vt:lpstr>
      <vt:lpstr>Problem Analysis  </vt:lpstr>
      <vt:lpstr>Rich Picture TO BE</vt:lpstr>
      <vt:lpstr>Six Elements Analysis TO BE</vt:lpstr>
      <vt:lpstr>Six Elements Analysis (continued)</vt:lpstr>
      <vt:lpstr>Six Elements Analysis (continued)</vt:lpstr>
      <vt:lpstr>Entity Relationship Diagram </vt:lpstr>
      <vt:lpstr>Relational Schema</vt:lpstr>
      <vt:lpstr>Normalization</vt:lpstr>
      <vt:lpstr>Normalization (continued)</vt:lpstr>
      <vt:lpstr>Data Dictionary</vt:lpstr>
      <vt:lpstr>Data Dictionary (continued)</vt:lpstr>
      <vt:lpstr>Data Dictionary (continued)</vt:lpstr>
      <vt:lpstr>Physical System Design (Login)</vt:lpstr>
      <vt:lpstr>Physical System Design  (Student dashboard)</vt:lpstr>
      <vt:lpstr>Physical System Design  (Student dashboard) Continued</vt:lpstr>
      <vt:lpstr>Physical System Design  (Faculty dashboard)</vt:lpstr>
      <vt:lpstr>Physical System Design  (Faculty dashboard) Continued</vt:lpstr>
      <vt:lpstr>Physical System Design  (Faculty CSV import Forms)</vt:lpstr>
      <vt:lpstr>Physical System Design  (Faculty CSV import Forms) continued</vt:lpstr>
      <vt:lpstr>Physical System Design  (Faculty Grade input Forms)</vt:lpstr>
      <vt:lpstr>Physical System Design  (Faculty OBE Generate Form)</vt:lpstr>
      <vt:lpstr>Physical System Design  (Faculty OBE Generate Form) Continued [Backend code]</vt:lpstr>
      <vt:lpstr>Physical System Design  (Admin/Dean Department wise PLO Analysis)</vt:lpstr>
      <vt:lpstr>Physical System Design  (Admin/Dean Department wise PLO Analysis) Continued [w/Backend code]</vt:lpstr>
      <vt:lpstr>Database Models  </vt:lpstr>
      <vt:lpstr>Database Models Continued</vt:lpstr>
      <vt:lpstr>Database Models Continued</vt:lpstr>
      <vt:lpstr>Problems And Future Development</vt:lpstr>
      <vt:lpstr>Conclusions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Morning</dc:title>
  <dc:creator>Asif Hossain  Khan</dc:creator>
  <cp:lastModifiedBy>Arif Mahmud</cp:lastModifiedBy>
  <cp:revision>42</cp:revision>
  <dcterms:created xsi:type="dcterms:W3CDTF">2022-08-25T18:42:18Z</dcterms:created>
  <dcterms:modified xsi:type="dcterms:W3CDTF">2023-04-26T21:43:08Z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0x010100AA841D4EC0F8B74DB7FFCDAE1B74A50F</vt:lpwstr>
  </property>
</Properties>
</file>